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3" r:id="rId4"/>
    <p:sldId id="258" r:id="rId5"/>
    <p:sldId id="257" r:id="rId6"/>
    <p:sldId id="259" r:id="rId7"/>
    <p:sldId id="260" r:id="rId8"/>
    <p:sldId id="261" r:id="rId9"/>
    <p:sldId id="263" r:id="rId10"/>
    <p:sldId id="264" r:id="rId11"/>
    <p:sldId id="265" r:id="rId12"/>
    <p:sldId id="267" r:id="rId13"/>
    <p:sldId id="268" r:id="rId14"/>
    <p:sldId id="270" r:id="rId15"/>
    <p:sldId id="274" r:id="rId16"/>
    <p:sldId id="271" r:id="rId17"/>
    <p:sldId id="275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D2E8-683F-401F-A3D4-17392664BEC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B72D-7868-45FE-B0CA-BB8CABC0C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D2E8-683F-401F-A3D4-17392664BEC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B72D-7868-45FE-B0CA-BB8CABC0C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D2E8-683F-401F-A3D4-17392664BEC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B72D-7868-45FE-B0CA-BB8CABC0C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D2E8-683F-401F-A3D4-17392664BEC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B72D-7868-45FE-B0CA-BB8CABC0C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D2E8-683F-401F-A3D4-17392664BEC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B72D-7868-45FE-B0CA-BB8CABC0C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D2E8-683F-401F-A3D4-17392664BEC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B72D-7868-45FE-B0CA-BB8CABC0C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D2E8-683F-401F-A3D4-17392664BEC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B72D-7868-45FE-B0CA-BB8CABC0C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D2E8-683F-401F-A3D4-17392664BEC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B72D-7868-45FE-B0CA-BB8CABC0C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D2E8-683F-401F-A3D4-17392664BEC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B72D-7868-45FE-B0CA-BB8CABC0C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D2E8-683F-401F-A3D4-17392664BEC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B72D-7868-45FE-B0CA-BB8CABC0C1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CD2E8-683F-401F-A3D4-17392664BEC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ACB72D-7868-45FE-B0CA-BB8CABC0C1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ACD2E8-683F-401F-A3D4-17392664BEC7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ACB72D-7868-45FE-B0CA-BB8CABC0C1D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:\учителя и школа\DSC03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786190"/>
            <a:ext cx="335758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851648" cy="2628920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ru-RU" sz="4400" dirty="0" smtClean="0"/>
              <a:t>Системно –</a:t>
            </a:r>
            <a:r>
              <a:rPr lang="ru-RU" sz="4400" dirty="0" err="1" smtClean="0"/>
              <a:t>деятельностный</a:t>
            </a:r>
            <a:r>
              <a:rPr lang="ru-RU" sz="4400" dirty="0" smtClean="0"/>
              <a:t> подход по формированию читательской компетентности младших школьников. 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4214818"/>
            <a:ext cx="3568416" cy="1752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МБОУ СОШ №65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Камалутдинова Р.И.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Екимова А.П.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500042"/>
            <a:ext cx="3984402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2928934"/>
            <a:ext cx="4445112" cy="3639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4035625" cy="2664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3071810"/>
            <a:ext cx="5541264" cy="3267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8429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PIRLS</a:t>
            </a:r>
            <a:r>
              <a:rPr lang="ru-RU" sz="2800" dirty="0"/>
              <a:t> -Международный проект «Исследование качества чтения и понимания текста.</a:t>
            </a:r>
          </a:p>
          <a:p>
            <a:r>
              <a:rPr lang="ru-RU" sz="2800" b="1" dirty="0"/>
              <a:t>Цель исследования </a:t>
            </a:r>
            <a:r>
              <a:rPr lang="ru-RU" sz="2800" dirty="0"/>
              <a:t>- сравнить, как читают и понимают тексты выпускники начальной в разных странах мира.</a:t>
            </a:r>
          </a:p>
          <a:p>
            <a:r>
              <a:rPr lang="en-US" sz="2800" b="1" dirty="0"/>
              <a:t>PISA</a:t>
            </a:r>
            <a:r>
              <a:rPr lang="ru-RU" sz="2800" dirty="0"/>
              <a:t>-Мониторинг знаний и умений  в новом тысячелетии.</a:t>
            </a:r>
          </a:p>
          <a:p>
            <a:r>
              <a:rPr lang="ru-RU" sz="2800" b="1" dirty="0"/>
              <a:t>Цель исследования </a:t>
            </a:r>
            <a:r>
              <a:rPr lang="ru-RU" sz="2800" dirty="0"/>
              <a:t>– оценить, обладают ли учащиеся, получившие общее обязательное образование, знаниями и умениями, необходимыми для полноценного функционирования в обществе.</a:t>
            </a:r>
          </a:p>
        </p:txBody>
      </p:sp>
      <p:pic>
        <p:nvPicPr>
          <p:cNvPr id="20482" name="Picture 2" descr="D:\Program Files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714884"/>
            <a:ext cx="204402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643446"/>
            <a:ext cx="450531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Прямоугольник 1"/>
          <p:cNvSpPr/>
          <p:nvPr/>
        </p:nvSpPr>
        <p:spPr>
          <a:xfrm>
            <a:off x="357158" y="571480"/>
            <a:ext cx="8429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Успешное чтение – это: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образовательная </a:t>
            </a:r>
            <a:r>
              <a:rPr lang="ru-RU" sz="3600" dirty="0"/>
              <a:t>программа «длиною в жизнь»;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основа </a:t>
            </a:r>
            <a:r>
              <a:rPr lang="ru-RU" sz="3600" dirty="0"/>
              <a:t>успешности процесса обучения в школе;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средство </a:t>
            </a:r>
            <a:r>
              <a:rPr lang="ru-RU" sz="3600" dirty="0"/>
              <a:t>самореализации и активного взаимодействия с окружающим миром;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способ </a:t>
            </a:r>
            <a:r>
              <a:rPr lang="ru-RU" sz="3600" dirty="0"/>
              <a:t>получения удовольствия в духовной сфере.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642">
            <a:off x="646439" y="3150532"/>
            <a:ext cx="2387096" cy="32424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20465">
            <a:off x="1005776" y="201607"/>
            <a:ext cx="2561001" cy="34787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3541">
            <a:off x="4886420" y="89572"/>
            <a:ext cx="2394917" cy="3197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7379">
            <a:off x="5716848" y="3165718"/>
            <a:ext cx="2390851" cy="3191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2643182"/>
            <a:ext cx="1754282" cy="2744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67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714356"/>
            <a:ext cx="86439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Структура и содержание Портфеля читателя: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список книг;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читательский паспорт;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архив (коллектор);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копилка;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достижения;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для родителей;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для учителей;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для библиотекаря.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285992"/>
            <a:ext cx="3009907" cy="3762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99877"/>
            <a:ext cx="7704856" cy="5204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689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000240"/>
            <a:ext cx="8215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Главное – получить удовольствие от чтения.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305800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4000504"/>
            <a:ext cx="12858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Показатели сформированности полноценного читательского навыка: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использование приемов смыслового чтения;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умение строить речевое высказывание;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умение комментировать прочитанное;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умение использовать знания для успешного осуществления познавательных и учебных целей.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86439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Навыки смыслового чтения  содействуют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 принятию и освоению младшими школьниками социальной роли обучающихся;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 развитию мотивов учебной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 формированию личностного смысла учения.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Под </a:t>
            </a:r>
            <a:r>
              <a:rPr lang="ru-RU" sz="3600" dirty="0" err="1"/>
              <a:t>метапредметными</a:t>
            </a:r>
            <a:r>
              <a:rPr lang="ru-RU" sz="3600" dirty="0"/>
              <a:t> результатами понимаются освоенные на базе одного, нескольких или </a:t>
            </a:r>
            <a:r>
              <a:rPr lang="ru-RU" sz="3600" b="1" dirty="0"/>
              <a:t>всех учебных предметов</a:t>
            </a:r>
            <a:r>
              <a:rPr lang="ru-RU" sz="3600" dirty="0"/>
              <a:t> способы деятельности, применимые как в рамках образовательного процесса, так и при решении проблем в реальных жизненных </a:t>
            </a:r>
            <a:r>
              <a:rPr lang="ru-RU" sz="3600" dirty="0" smtClean="0"/>
              <a:t>ситуациях.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286808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714752"/>
            <a:ext cx="2214556" cy="2878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928670"/>
            <a:ext cx="8572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Основные умения смыслового чтения: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/>
              <a:t> осмысливать цели чтения;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/>
              <a:t>выбирать вид чтения;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/>
              <a:t> извлекать необходимую информацию;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/>
              <a:t> определять основную и второстепенную информацию;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/>
              <a:t>свободно ориентироваться и воспринимать тексты разных стилей;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/>
              <a:t>понимать и оценивать языковые средства информации.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500438"/>
            <a:ext cx="2695568" cy="2969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57158" y="78579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Типы чтения: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коммуникативное чтение вслух и чтение про себя;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учебное;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самостоятельное.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07181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Виды чтения: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ознакомительное;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поисковое \ просмотровое;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изучающее;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вдумчивое (медленное, рефлексивное, художественное).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6546" y="4000504"/>
            <a:ext cx="2114547" cy="2643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57158" y="785794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Работа с информацией средствами учебно-методического комплекса «Школа России».</a:t>
            </a:r>
          </a:p>
          <a:p>
            <a:r>
              <a:rPr lang="ru-RU" sz="2800" i="1" dirty="0" smtClean="0"/>
              <a:t>Первичные навыки работы с информацией: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вести запись, фиксацию, создание информации;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поиск необходимой информации;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выделять и фиксировать нужную информацию;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систематизировать, сопоставлять , анализировать и обобщать информацию;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интерпретировать и преобразовывать, представлять и передавать ее.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0"/>
            <a:ext cx="5076056" cy="36158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1714488"/>
            <a:ext cx="3000396" cy="4214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3357562"/>
            <a:ext cx="2509887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394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Системно –деятельностный подход по формированию читательской компетентности младших школьников.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2012-11-25T15:26:17Z</dcterms:created>
  <dcterms:modified xsi:type="dcterms:W3CDTF">2012-11-25T19:50:42Z</dcterms:modified>
</cp:coreProperties>
</file>